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Lst>
  <p:sldSz cy="5143500" cx="9144000"/>
  <p:notesSz cx="6858000" cy="9144000"/>
  <p:embeddedFontLst>
    <p:embeddedFont>
      <p:font typeface="Montserrat"/>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font" Target="fonts/Montserrat-bold.fntdata"/><Relationship Id="rId12"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Montserrat-boldItalic.fntdata"/><Relationship Id="rId14" Type="http://schemas.openxmlformats.org/officeDocument/2006/relationships/font" Target="fonts/Montserra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3238ddea32_0_3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g13238ddea32_0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57e100855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g1357e100855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346cae5998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g1346cae5998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346cae5998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g1346cae5998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346cae5998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g1346cae5998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39350" y="445025"/>
            <a:ext cx="83931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ph type="ctrTitle"/>
          </p:nvPr>
        </p:nvSpPr>
        <p:spPr>
          <a:xfrm>
            <a:off x="311704" y="744575"/>
            <a:ext cx="4191600" cy="18093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9pPr>
          </a:lstStyle>
          <a:p/>
        </p:txBody>
      </p:sp>
      <p:sp>
        <p:nvSpPr>
          <p:cNvPr id="60" name="Google Shape;60;p15"/>
          <p:cNvSpPr txBox="1"/>
          <p:nvPr>
            <p:ph idx="1" type="subTitle"/>
          </p:nvPr>
        </p:nvSpPr>
        <p:spPr>
          <a:xfrm>
            <a:off x="311700" y="2655650"/>
            <a:ext cx="4191600" cy="9690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6"/>
          <p:cNvSpPr txBox="1"/>
          <p:nvPr>
            <p:ph type="title"/>
          </p:nvPr>
        </p:nvSpPr>
        <p:spPr>
          <a:xfrm>
            <a:off x="439350" y="445025"/>
            <a:ext cx="83931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64" name="Google Shape;64;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65" name="Google Shape;6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7"/>
          <p:cNvSpPr txBox="1"/>
          <p:nvPr>
            <p:ph type="title"/>
          </p:nvPr>
        </p:nvSpPr>
        <p:spPr>
          <a:xfrm>
            <a:off x="700200" y="2150850"/>
            <a:ext cx="7743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1pPr>
            <a:lvl2pPr lvl="1"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9pPr>
          </a:lstStyle>
          <a:p/>
        </p:txBody>
      </p:sp>
      <p:sp>
        <p:nvSpPr>
          <p:cNvPr id="68" name="Google Shape;6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8"/>
          <p:cNvSpPr txBox="1"/>
          <p:nvPr>
            <p:ph type="title"/>
          </p:nvPr>
        </p:nvSpPr>
        <p:spPr>
          <a:xfrm>
            <a:off x="439350" y="445025"/>
            <a:ext cx="83931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71" name="Google Shape;71;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800"/>
              <a:buNone/>
              <a:defRPr>
                <a:solidFill>
                  <a:schemeClr val="l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75" name="Google Shape;75;p19"/>
          <p:cNvSpPr txBox="1"/>
          <p:nvPr>
            <p:ph idx="1" type="body"/>
          </p:nvPr>
        </p:nvSpPr>
        <p:spPr>
          <a:xfrm>
            <a:off x="311700" y="2017425"/>
            <a:ext cx="3999900" cy="25515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6" name="Google Shape;76;p19"/>
          <p:cNvSpPr txBox="1"/>
          <p:nvPr>
            <p:ph idx="2" type="body"/>
          </p:nvPr>
        </p:nvSpPr>
        <p:spPr>
          <a:xfrm>
            <a:off x="4832400" y="2162825"/>
            <a:ext cx="3999900" cy="2406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7" name="Google Shape;7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78" name="Shape 7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sp>
        <p:nvSpPr>
          <p:cNvPr id="80" name="Google Shape;80;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1" name="Google Shape;81;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82" name="Google Shape;8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2"/>
          <p:cNvSpPr txBox="1"/>
          <p:nvPr>
            <p:ph type="title"/>
          </p:nvPr>
        </p:nvSpPr>
        <p:spPr>
          <a:xfrm>
            <a:off x="1388100" y="526350"/>
            <a:ext cx="6367800" cy="4090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1pPr>
            <a:lvl2pPr lvl="1"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2pPr>
            <a:lvl3pPr lvl="2"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3pPr>
            <a:lvl4pPr lvl="3"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4pPr>
            <a:lvl5pPr lvl="4"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5pPr>
            <a:lvl6pPr lvl="5"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6pPr>
            <a:lvl7pPr lvl="6"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7pPr>
            <a:lvl8pPr lvl="7"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8pPr>
            <a:lvl9pPr lvl="8"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9pPr>
          </a:lstStyle>
          <a:p/>
        </p:txBody>
      </p:sp>
      <p:sp>
        <p:nvSpPr>
          <p:cNvPr id="85" name="Google Shape;8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8" name="Google Shape;88;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9" name="Google Shape;89;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0" name="Google Shape;90;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91" name="Google Shape;9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5"/>
          <p:cNvSpPr txBox="1"/>
          <p:nvPr>
            <p:ph hasCustomPrompt="1" type="title"/>
          </p:nvPr>
        </p:nvSpPr>
        <p:spPr>
          <a:xfrm>
            <a:off x="3753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5" name="Google Shape;95;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6" name="Google Shape;9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9" name="Shape 99"/>
        <p:cNvGrpSpPr/>
        <p:nvPr/>
      </p:nvGrpSpPr>
      <p:grpSpPr>
        <a:xfrm>
          <a:off x="0" y="0"/>
          <a:ext cx="0" cy="0"/>
          <a:chOff x="0" y="0"/>
          <a:chExt cx="0" cy="0"/>
        </a:xfrm>
      </p:grpSpPr>
      <p:sp>
        <p:nvSpPr>
          <p:cNvPr id="100" name="Google Shape;100;p27"/>
          <p:cNvSpPr txBox="1"/>
          <p:nvPr>
            <p:ph type="title"/>
          </p:nvPr>
        </p:nvSpPr>
        <p:spPr>
          <a:xfrm>
            <a:off x="181942" y="159973"/>
            <a:ext cx="7886700" cy="34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1" name="Google Shape;101;p2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2" name="Google Shape;102;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3" name="Google Shape;103;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4" name="Google Shape;104;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3.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A close up of a logo&#10;&#10;Description automatically generated" id="109" name="Google Shape;109;p28"/>
          <p:cNvPicPr preferRelativeResize="0"/>
          <p:nvPr/>
        </p:nvPicPr>
        <p:blipFill rotWithShape="1">
          <a:blip r:embed="rId3">
            <a:alphaModFix amt="52999"/>
          </a:blip>
          <a:srcRect b="0" l="0" r="62945" t="0"/>
          <a:stretch/>
        </p:blipFill>
        <p:spPr>
          <a:xfrm flipH="1">
            <a:off x="6838425" y="2408653"/>
            <a:ext cx="2281771" cy="2565754"/>
          </a:xfrm>
          <a:prstGeom prst="rect">
            <a:avLst/>
          </a:prstGeom>
          <a:noFill/>
          <a:ln>
            <a:noFill/>
          </a:ln>
        </p:spPr>
      </p:pic>
      <p:sp>
        <p:nvSpPr>
          <p:cNvPr id="110" name="Google Shape;110;p28"/>
          <p:cNvSpPr txBox="1"/>
          <p:nvPr/>
        </p:nvSpPr>
        <p:spPr>
          <a:xfrm>
            <a:off x="368899" y="1086959"/>
            <a:ext cx="4569000" cy="1038900"/>
          </a:xfrm>
          <a:prstGeom prst="rect">
            <a:avLst/>
          </a:prstGeom>
          <a:noFill/>
          <a:ln>
            <a:noFill/>
          </a:ln>
        </p:spPr>
        <p:txBody>
          <a:bodyPr anchorCtr="0" anchor="t" bIns="34275" lIns="68575" spcFirstLastPara="1" rIns="68575" wrap="square" tIns="34275">
            <a:spAutoFit/>
          </a:bodyPr>
          <a:lstStyle/>
          <a:p>
            <a:pPr indent="0" lvl="0" marL="0" marR="0" rtl="0" algn="l">
              <a:lnSpc>
                <a:spcPct val="133333"/>
              </a:lnSpc>
              <a:spcBef>
                <a:spcPts val="0"/>
              </a:spcBef>
              <a:spcAft>
                <a:spcPts val="0"/>
              </a:spcAft>
              <a:buClr>
                <a:srgbClr val="000000"/>
              </a:buClr>
              <a:buSzPts val="2700"/>
              <a:buFont typeface="Arial"/>
              <a:buNone/>
            </a:pPr>
            <a:r>
              <a:rPr b="1" i="0" lang="id" sz="2700" u="none" cap="none" strike="noStrike">
                <a:solidFill>
                  <a:schemeClr val="lt1"/>
                </a:solidFill>
                <a:latin typeface="Montserrat"/>
                <a:ea typeface="Montserrat"/>
                <a:cs typeface="Montserrat"/>
                <a:sym typeface="Montserrat"/>
              </a:rPr>
              <a:t>Online Shoppers Purchasing Intention</a:t>
            </a:r>
            <a:endParaRPr b="0" i="0" sz="1100" u="none" cap="none" strike="noStrike">
              <a:solidFill>
                <a:schemeClr val="lt1"/>
              </a:solidFill>
              <a:latin typeface="Arial"/>
              <a:ea typeface="Arial"/>
              <a:cs typeface="Arial"/>
              <a:sym typeface="Arial"/>
            </a:endParaRPr>
          </a:p>
        </p:txBody>
      </p:sp>
      <p:sp>
        <p:nvSpPr>
          <p:cNvPr id="111" name="Google Shape;111;p28"/>
          <p:cNvSpPr txBox="1"/>
          <p:nvPr/>
        </p:nvSpPr>
        <p:spPr>
          <a:xfrm>
            <a:off x="368908" y="2551519"/>
            <a:ext cx="2886300" cy="11775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lang="id" sz="2400">
                <a:solidFill>
                  <a:schemeClr val="lt1"/>
                </a:solidFill>
                <a:latin typeface="Montserrat"/>
                <a:ea typeface="Montserrat"/>
                <a:cs typeface="Montserrat"/>
                <a:sym typeface="Montserrat"/>
              </a:rPr>
              <a:t>Summary </a:t>
            </a:r>
            <a:r>
              <a:rPr b="0" i="0" lang="id" sz="2400" u="none" cap="none" strike="noStrike">
                <a:solidFill>
                  <a:schemeClr val="lt1"/>
                </a:solidFill>
                <a:latin typeface="Montserrat"/>
                <a:ea typeface="Montserrat"/>
                <a:cs typeface="Montserrat"/>
                <a:sym typeface="Montserrat"/>
              </a:rPr>
              <a:t>Final Project </a:t>
            </a:r>
            <a:r>
              <a:rPr lang="id" sz="2400">
                <a:solidFill>
                  <a:schemeClr val="lt1"/>
                </a:solidFill>
                <a:latin typeface="Montserrat"/>
                <a:ea typeface="Montserrat"/>
                <a:cs typeface="Montserrat"/>
                <a:sym typeface="Montserrat"/>
              </a:rPr>
              <a:t>Stage 3 - Anaconda</a:t>
            </a:r>
            <a:endParaRPr b="0" i="0" sz="1100" u="none" cap="none" strike="noStrike">
              <a:solidFill>
                <a:schemeClr val="lt1"/>
              </a:solidFill>
              <a:latin typeface="Arial"/>
              <a:ea typeface="Arial"/>
              <a:cs typeface="Arial"/>
              <a:sym typeface="Arial"/>
            </a:endParaRPr>
          </a:p>
        </p:txBody>
      </p:sp>
      <p:cxnSp>
        <p:nvCxnSpPr>
          <p:cNvPr id="112" name="Google Shape;112;p28"/>
          <p:cNvCxnSpPr/>
          <p:nvPr/>
        </p:nvCxnSpPr>
        <p:spPr>
          <a:xfrm>
            <a:off x="477371" y="2423922"/>
            <a:ext cx="1893300" cy="17400"/>
          </a:xfrm>
          <a:prstGeom prst="straightConnector1">
            <a:avLst/>
          </a:prstGeom>
          <a:noFill/>
          <a:ln cap="flat" cmpd="sng" w="76200">
            <a:solidFill>
              <a:schemeClr val="l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9"/>
          <p:cNvSpPr txBox="1"/>
          <p:nvPr/>
        </p:nvSpPr>
        <p:spPr>
          <a:xfrm>
            <a:off x="727450" y="917500"/>
            <a:ext cx="8007600" cy="33690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600"/>
              </a:spcBef>
              <a:spcAft>
                <a:spcPts val="0"/>
              </a:spcAft>
              <a:buClr>
                <a:schemeClr val="dk1"/>
              </a:buClr>
              <a:buSzPts val="1100"/>
              <a:buFont typeface="Arial"/>
              <a:buNone/>
            </a:pPr>
            <a:r>
              <a:rPr b="1" lang="id" sz="1250">
                <a:solidFill>
                  <a:schemeClr val="dk1"/>
                </a:solidFill>
              </a:rPr>
              <a:t>Split data train and test</a:t>
            </a:r>
            <a:r>
              <a:rPr lang="id" sz="1250">
                <a:solidFill>
                  <a:schemeClr val="dk1"/>
                </a:solidFill>
              </a:rPr>
              <a:t>: Sebelum data preprocessing dan modelling, data di-split menjadi dua yaitu train set dan test set agar tidak terjadi data leakage. Rasio split yang digunakan 80% train set dan 20% test set. Kemudian agar distribusi target antara train dan test set tetap sama maka menggunakan stratified sampling. Model yang digunakan Logistic Regression (baseline model), Decision Tree, Random Forest, Extra Trees, Ada Boost, dan XGBoost. Alasan memilih tree-based model karena tepat digunakan untuk karakteristik dataset yang memiliki distribusi right-skewed dan terdapat banyak outliers.</a:t>
            </a:r>
            <a:endParaRPr sz="1250">
              <a:solidFill>
                <a:schemeClr val="dk1"/>
              </a:solidFill>
            </a:endParaRPr>
          </a:p>
          <a:p>
            <a:pPr indent="0" lvl="0" marL="0" rtl="0" algn="l">
              <a:lnSpc>
                <a:spcPct val="115000"/>
              </a:lnSpc>
              <a:spcBef>
                <a:spcPts val="600"/>
              </a:spcBef>
              <a:spcAft>
                <a:spcPts val="0"/>
              </a:spcAft>
              <a:buClr>
                <a:schemeClr val="dk1"/>
              </a:buClr>
              <a:buSzPts val="1100"/>
              <a:buFont typeface="Arial"/>
              <a:buNone/>
            </a:pPr>
            <a:r>
              <a:t/>
            </a:r>
            <a:endParaRPr sz="1250">
              <a:solidFill>
                <a:schemeClr val="dk1"/>
              </a:solidFill>
            </a:endParaRPr>
          </a:p>
          <a:p>
            <a:pPr indent="0" lvl="0" marL="0" rtl="0" algn="l">
              <a:lnSpc>
                <a:spcPct val="115000"/>
              </a:lnSpc>
              <a:spcBef>
                <a:spcPts val="600"/>
              </a:spcBef>
              <a:spcAft>
                <a:spcPts val="0"/>
              </a:spcAft>
              <a:buClr>
                <a:schemeClr val="dk1"/>
              </a:buClr>
              <a:buSzPts val="1100"/>
              <a:buFont typeface="Arial"/>
              <a:buNone/>
            </a:pPr>
            <a:r>
              <a:rPr b="1" lang="id" sz="1250">
                <a:solidFill>
                  <a:schemeClr val="dk1"/>
                </a:solidFill>
              </a:rPr>
              <a:t>Model evaluation:</a:t>
            </a:r>
            <a:r>
              <a:rPr lang="id" sz="1250">
                <a:solidFill>
                  <a:schemeClr val="dk1"/>
                </a:solidFill>
              </a:rPr>
              <a:t> Evaluation metrics yang digunakan adalah precision dan ROC-AUC score. Alasan memilih precision karena kesalahan prediksi seorang visitor membeli padahal aktualnya tidak membeli (false positive) lebih beresiko mengurangi revenue dibandingkan kesalahan prediksi seorang visitor tidak membeli namun aktualnya membeli (false negative). Alasan memilih ROC-AUC score yaitu sebagai metric tambahan untuk mengevaluasi performa model pada dataset yang imbalance. Walaupun model yang sudah di train sudah melewati baseline model yang berarti model sudah cukup baik, namun model belum best-fit.</a:t>
            </a:r>
            <a:endParaRPr sz="1250">
              <a:solidFill>
                <a:schemeClr val="dk1"/>
              </a:solidFill>
            </a:endParaRPr>
          </a:p>
          <a:p>
            <a:pPr indent="0" lvl="0" marL="0" rtl="0" algn="l">
              <a:lnSpc>
                <a:spcPct val="115000"/>
              </a:lnSpc>
              <a:spcBef>
                <a:spcPts val="600"/>
              </a:spcBef>
              <a:spcAft>
                <a:spcPts val="500"/>
              </a:spcAft>
              <a:buNone/>
            </a:pPr>
            <a:r>
              <a:t/>
            </a:r>
            <a:endParaRPr sz="1250">
              <a:solidFill>
                <a:schemeClr val="dk1"/>
              </a:solidFill>
            </a:endParaRPr>
          </a:p>
        </p:txBody>
      </p:sp>
      <p:sp>
        <p:nvSpPr>
          <p:cNvPr id="118" name="Google Shape;118;p29"/>
          <p:cNvSpPr txBox="1"/>
          <p:nvPr/>
        </p:nvSpPr>
        <p:spPr>
          <a:xfrm>
            <a:off x="830250" y="312575"/>
            <a:ext cx="7483500" cy="9942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id" sz="2400">
                <a:solidFill>
                  <a:srgbClr val="0198A3"/>
                </a:solidFill>
                <a:latin typeface="Montserrat"/>
                <a:ea typeface="Montserrat"/>
                <a:cs typeface="Montserrat"/>
                <a:sym typeface="Montserrat"/>
              </a:rPr>
              <a:t>Summary</a:t>
            </a:r>
            <a:endParaRPr b="1" sz="2400">
              <a:solidFill>
                <a:srgbClr val="0198A3"/>
              </a:solidFill>
              <a:latin typeface="Montserrat"/>
              <a:ea typeface="Montserrat"/>
              <a:cs typeface="Montserrat"/>
              <a:sym typeface="Montserrat"/>
            </a:endParaRPr>
          </a:p>
          <a:p>
            <a:pPr indent="0" lvl="0" marL="0" marR="0" rtl="0" algn="l">
              <a:lnSpc>
                <a:spcPct val="103125"/>
              </a:lnSpc>
              <a:spcBef>
                <a:spcPts val="0"/>
              </a:spcBef>
              <a:spcAft>
                <a:spcPts val="0"/>
              </a:spcAft>
              <a:buNone/>
            </a:pPr>
            <a:r>
              <a:t/>
            </a:r>
            <a:endParaRPr b="1" sz="1100">
              <a:solidFill>
                <a:schemeClr val="dk1"/>
              </a:solidFill>
              <a:highlight>
                <a:srgbClr val="FFFFFF"/>
              </a:highlight>
            </a:endParaRPr>
          </a:p>
          <a:p>
            <a:pPr indent="0" lvl="0" marL="0" marR="0" rtl="0" algn="l">
              <a:lnSpc>
                <a:spcPct val="103125"/>
              </a:lnSpc>
              <a:spcBef>
                <a:spcPts val="0"/>
              </a:spcBef>
              <a:spcAft>
                <a:spcPts val="0"/>
              </a:spcAft>
              <a:buNone/>
            </a:pPr>
            <a:r>
              <a:t/>
            </a:r>
            <a:endParaRPr b="1" sz="2400">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0"/>
          <p:cNvSpPr txBox="1"/>
          <p:nvPr/>
        </p:nvSpPr>
        <p:spPr>
          <a:xfrm>
            <a:off x="727450" y="917500"/>
            <a:ext cx="8007600" cy="44754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600"/>
              </a:spcBef>
              <a:spcAft>
                <a:spcPts val="0"/>
              </a:spcAft>
              <a:buClr>
                <a:schemeClr val="dk1"/>
              </a:buClr>
              <a:buSzPts val="1100"/>
              <a:buFont typeface="Arial"/>
              <a:buNone/>
            </a:pPr>
            <a:r>
              <a:rPr b="1" lang="id" sz="1250">
                <a:solidFill>
                  <a:schemeClr val="dk1"/>
                </a:solidFill>
              </a:rPr>
              <a:t>Hyperparameter tuning</a:t>
            </a:r>
            <a:r>
              <a:rPr lang="id" sz="1250">
                <a:solidFill>
                  <a:schemeClr val="dk1"/>
                </a:solidFill>
              </a:rPr>
              <a:t>: Parameter yang digunakan tree-based model cenderung sama. Parameter yang umum digunakan untuk di-tuning sebagai berikut.</a:t>
            </a:r>
            <a:endParaRPr sz="1250">
              <a:solidFill>
                <a:schemeClr val="dk1"/>
              </a:solidFill>
            </a:endParaRPr>
          </a:p>
          <a:p>
            <a:pPr indent="-307975" lvl="0" marL="457200" rtl="0" algn="l">
              <a:lnSpc>
                <a:spcPct val="115000"/>
              </a:lnSpc>
              <a:spcBef>
                <a:spcPts val="600"/>
              </a:spcBef>
              <a:spcAft>
                <a:spcPts val="0"/>
              </a:spcAft>
              <a:buClr>
                <a:schemeClr val="dk1"/>
              </a:buClr>
              <a:buSzPts val="1250"/>
              <a:buChar char="●"/>
            </a:pPr>
            <a:r>
              <a:rPr lang="id" sz="1250">
                <a:solidFill>
                  <a:schemeClr val="dk1"/>
                </a:solidFill>
              </a:rPr>
              <a:t>n_estimators: jumlah subtree yang akan dibangun. Semakin banyak subtree, semakin meningkatkan waktu komputasi</a:t>
            </a:r>
            <a:endParaRPr sz="1250">
              <a:solidFill>
                <a:schemeClr val="dk1"/>
              </a:solidFill>
            </a:endParaRPr>
          </a:p>
          <a:p>
            <a:pPr indent="-307975" lvl="0" marL="457200" rtl="0" algn="l">
              <a:lnSpc>
                <a:spcPct val="115000"/>
              </a:lnSpc>
              <a:spcBef>
                <a:spcPts val="0"/>
              </a:spcBef>
              <a:spcAft>
                <a:spcPts val="0"/>
              </a:spcAft>
              <a:buClr>
                <a:schemeClr val="dk1"/>
              </a:buClr>
              <a:buSzPts val="1250"/>
              <a:buChar char="●"/>
            </a:pPr>
            <a:r>
              <a:rPr lang="id" sz="1250">
                <a:solidFill>
                  <a:schemeClr val="dk1"/>
                </a:solidFill>
              </a:rPr>
              <a:t>criterion: cara menghitung impurity pada feature (gini, entropy). melihat feature mana yang menjadi root/node</a:t>
            </a:r>
            <a:endParaRPr sz="1250">
              <a:solidFill>
                <a:schemeClr val="dk1"/>
              </a:solidFill>
            </a:endParaRPr>
          </a:p>
          <a:p>
            <a:pPr indent="-307975" lvl="0" marL="457200" rtl="0" algn="l">
              <a:lnSpc>
                <a:spcPct val="115000"/>
              </a:lnSpc>
              <a:spcBef>
                <a:spcPts val="0"/>
              </a:spcBef>
              <a:spcAft>
                <a:spcPts val="0"/>
              </a:spcAft>
              <a:buClr>
                <a:schemeClr val="dk1"/>
              </a:buClr>
              <a:buSzPts val="1250"/>
              <a:buChar char="●"/>
            </a:pPr>
            <a:r>
              <a:rPr lang="id" sz="1250">
                <a:solidFill>
                  <a:schemeClr val="dk1"/>
                </a:solidFill>
              </a:rPr>
              <a:t>max_depth: maksimal kedalaman tree untuk mencegah overfitting</a:t>
            </a:r>
            <a:endParaRPr sz="1250">
              <a:solidFill>
                <a:schemeClr val="dk1"/>
              </a:solidFill>
            </a:endParaRPr>
          </a:p>
          <a:p>
            <a:pPr indent="-307975" lvl="0" marL="457200" rtl="0" algn="l">
              <a:lnSpc>
                <a:spcPct val="115000"/>
              </a:lnSpc>
              <a:spcBef>
                <a:spcPts val="0"/>
              </a:spcBef>
              <a:spcAft>
                <a:spcPts val="0"/>
              </a:spcAft>
              <a:buClr>
                <a:schemeClr val="dk1"/>
              </a:buClr>
              <a:buSzPts val="1250"/>
              <a:buChar char="●"/>
            </a:pPr>
            <a:r>
              <a:rPr lang="id" sz="1250">
                <a:solidFill>
                  <a:schemeClr val="dk1"/>
                </a:solidFill>
              </a:rPr>
              <a:t>min_sample_split: berapa jumlah sample yg dibutuhkan pada node untuk membuat leaf baru (agar tidak terlalu sedikit sehingga mengakibatkan overfit).</a:t>
            </a:r>
            <a:endParaRPr sz="1250">
              <a:solidFill>
                <a:schemeClr val="dk1"/>
              </a:solidFill>
            </a:endParaRPr>
          </a:p>
          <a:p>
            <a:pPr indent="-307975" lvl="0" marL="457200" rtl="0" algn="l">
              <a:lnSpc>
                <a:spcPct val="115000"/>
              </a:lnSpc>
              <a:spcBef>
                <a:spcPts val="0"/>
              </a:spcBef>
              <a:spcAft>
                <a:spcPts val="0"/>
              </a:spcAft>
              <a:buClr>
                <a:schemeClr val="dk1"/>
              </a:buClr>
              <a:buSzPts val="1250"/>
              <a:buChar char="●"/>
            </a:pPr>
            <a:r>
              <a:rPr lang="id" sz="1250">
                <a:solidFill>
                  <a:schemeClr val="dk1"/>
                </a:solidFill>
              </a:rPr>
              <a:t>min_sample_leaf: berapa jumlah sample yg dibutuhkan pada leaf agar leaf terbentuk (agar tidak terlalu sedikit sehingga mengakibatkan overfit).</a:t>
            </a:r>
            <a:endParaRPr sz="1250">
              <a:solidFill>
                <a:schemeClr val="dk1"/>
              </a:solidFill>
            </a:endParaRPr>
          </a:p>
          <a:p>
            <a:pPr indent="0" lvl="0" marL="0" rtl="0" algn="l">
              <a:lnSpc>
                <a:spcPct val="115000"/>
              </a:lnSpc>
              <a:spcBef>
                <a:spcPts val="600"/>
              </a:spcBef>
              <a:spcAft>
                <a:spcPts val="0"/>
              </a:spcAft>
              <a:buClr>
                <a:schemeClr val="dk1"/>
              </a:buClr>
              <a:buSzPts val="1100"/>
              <a:buFont typeface="Arial"/>
              <a:buNone/>
            </a:pPr>
            <a:r>
              <a:rPr lang="id" sz="1250">
                <a:solidFill>
                  <a:schemeClr val="dk1"/>
                </a:solidFill>
              </a:rPr>
              <a:t>Eksperimen yang dilakukan dengan menambahkan feature-feature baru lalu mencoba men-train dengan berbagai model dan mencoba berbagai feature encoding. Kemudian, mencoba melakukan cross validation dan hyperparameter tuning. Setelah hyperparameter tuning, seluruh tree-based model hampir semuanya overfitted kecuali Decision Tree. Jika dibandingkan dengan sebelum tuning, performa model sebelum tuning lebih baik. Oleh karena itu, akan menggunakan model sebelum tuning untuk mengevaluasi feature importance. Model yang dipilih adalah Random Forest karena dibandingkan dengan tree-based model lainnya memiliki nilai ROC-AUC test paling tinggi dan cenderung tidak overfitted.</a:t>
            </a:r>
            <a:endParaRPr sz="1250">
              <a:solidFill>
                <a:schemeClr val="dk1"/>
              </a:solidFill>
            </a:endParaRPr>
          </a:p>
          <a:p>
            <a:pPr indent="0" lvl="0" marL="0" rtl="0" algn="l">
              <a:lnSpc>
                <a:spcPct val="115000"/>
              </a:lnSpc>
              <a:spcBef>
                <a:spcPts val="600"/>
              </a:spcBef>
              <a:spcAft>
                <a:spcPts val="500"/>
              </a:spcAft>
              <a:buNone/>
            </a:pPr>
            <a:r>
              <a:t/>
            </a:r>
            <a:endParaRPr sz="1250">
              <a:solidFill>
                <a:schemeClr val="dk1"/>
              </a:solidFill>
            </a:endParaRPr>
          </a:p>
        </p:txBody>
      </p:sp>
      <p:sp>
        <p:nvSpPr>
          <p:cNvPr id="124" name="Google Shape;124;p30"/>
          <p:cNvSpPr txBox="1"/>
          <p:nvPr/>
        </p:nvSpPr>
        <p:spPr>
          <a:xfrm>
            <a:off x="830250" y="236375"/>
            <a:ext cx="7483500" cy="9942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id" sz="2400">
                <a:solidFill>
                  <a:srgbClr val="0198A3"/>
                </a:solidFill>
                <a:latin typeface="Montserrat"/>
                <a:ea typeface="Montserrat"/>
                <a:cs typeface="Montserrat"/>
                <a:sym typeface="Montserrat"/>
              </a:rPr>
              <a:t>Summary</a:t>
            </a:r>
            <a:endParaRPr b="1" sz="2400">
              <a:solidFill>
                <a:srgbClr val="0198A3"/>
              </a:solidFill>
              <a:latin typeface="Montserrat"/>
              <a:ea typeface="Montserrat"/>
              <a:cs typeface="Montserrat"/>
              <a:sym typeface="Montserrat"/>
            </a:endParaRPr>
          </a:p>
          <a:p>
            <a:pPr indent="0" lvl="0" marL="0" marR="0" rtl="0" algn="l">
              <a:lnSpc>
                <a:spcPct val="103125"/>
              </a:lnSpc>
              <a:spcBef>
                <a:spcPts val="0"/>
              </a:spcBef>
              <a:spcAft>
                <a:spcPts val="0"/>
              </a:spcAft>
              <a:buNone/>
            </a:pPr>
            <a:r>
              <a:t/>
            </a:r>
            <a:endParaRPr b="1" sz="1100">
              <a:solidFill>
                <a:schemeClr val="dk1"/>
              </a:solidFill>
              <a:highlight>
                <a:srgbClr val="FFFFFF"/>
              </a:highlight>
            </a:endParaRPr>
          </a:p>
          <a:p>
            <a:pPr indent="0" lvl="0" marL="0" marR="0" rtl="0" algn="l">
              <a:lnSpc>
                <a:spcPct val="103125"/>
              </a:lnSpc>
              <a:spcBef>
                <a:spcPts val="0"/>
              </a:spcBef>
              <a:spcAft>
                <a:spcPts val="0"/>
              </a:spcAft>
              <a:buNone/>
            </a:pPr>
            <a:r>
              <a:t/>
            </a:r>
            <a:endParaRPr b="1" sz="2400">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1"/>
          <p:cNvSpPr txBox="1"/>
          <p:nvPr/>
        </p:nvSpPr>
        <p:spPr>
          <a:xfrm>
            <a:off x="727450" y="917500"/>
            <a:ext cx="8007600" cy="28494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600"/>
              </a:spcBef>
              <a:spcAft>
                <a:spcPts val="0"/>
              </a:spcAft>
              <a:buClr>
                <a:schemeClr val="dk1"/>
              </a:buClr>
              <a:buSzPts val="1100"/>
              <a:buFont typeface="Arial"/>
              <a:buNone/>
            </a:pPr>
            <a:r>
              <a:rPr b="1" lang="id" sz="1250">
                <a:solidFill>
                  <a:schemeClr val="dk1"/>
                </a:solidFill>
              </a:rPr>
              <a:t>Feature Importance</a:t>
            </a:r>
            <a:r>
              <a:rPr lang="id" sz="1250">
                <a:solidFill>
                  <a:schemeClr val="dk1"/>
                </a:solidFill>
              </a:rPr>
              <a:t>: 5 feature dengan importance score tertinggi yaitu</a:t>
            </a:r>
            <a:endParaRPr sz="1250">
              <a:solidFill>
                <a:schemeClr val="dk1"/>
              </a:solidFill>
            </a:endParaRPr>
          </a:p>
          <a:p>
            <a:pPr indent="-307975" lvl="0" marL="457200" rtl="0" algn="l">
              <a:lnSpc>
                <a:spcPct val="115000"/>
              </a:lnSpc>
              <a:spcBef>
                <a:spcPts val="600"/>
              </a:spcBef>
              <a:spcAft>
                <a:spcPts val="0"/>
              </a:spcAft>
              <a:buClr>
                <a:schemeClr val="dk1"/>
              </a:buClr>
              <a:buSzPts val="1250"/>
              <a:buChar char="●"/>
            </a:pPr>
            <a:r>
              <a:rPr lang="id" sz="1250">
                <a:solidFill>
                  <a:schemeClr val="dk1"/>
                </a:solidFill>
              </a:rPr>
              <a:t>page_values,</a:t>
            </a:r>
            <a:endParaRPr sz="1250">
              <a:solidFill>
                <a:schemeClr val="dk1"/>
              </a:solidFill>
            </a:endParaRPr>
          </a:p>
          <a:p>
            <a:pPr indent="-307975" lvl="0" marL="457200" rtl="0" algn="l">
              <a:lnSpc>
                <a:spcPct val="115000"/>
              </a:lnSpc>
              <a:spcBef>
                <a:spcPts val="0"/>
              </a:spcBef>
              <a:spcAft>
                <a:spcPts val="0"/>
              </a:spcAft>
              <a:buClr>
                <a:schemeClr val="dk1"/>
              </a:buClr>
              <a:buSzPts val="1250"/>
              <a:buChar char="●"/>
            </a:pPr>
            <a:r>
              <a:rPr lang="id" sz="1250">
                <a:solidFill>
                  <a:schemeClr val="dk1"/>
                </a:solidFill>
              </a:rPr>
              <a:t>exit_rates,</a:t>
            </a:r>
            <a:endParaRPr sz="1250">
              <a:solidFill>
                <a:schemeClr val="dk1"/>
              </a:solidFill>
            </a:endParaRPr>
          </a:p>
          <a:p>
            <a:pPr indent="-307975" lvl="0" marL="457200" rtl="0" algn="l">
              <a:lnSpc>
                <a:spcPct val="115000"/>
              </a:lnSpc>
              <a:spcBef>
                <a:spcPts val="0"/>
              </a:spcBef>
              <a:spcAft>
                <a:spcPts val="0"/>
              </a:spcAft>
              <a:buClr>
                <a:schemeClr val="dk1"/>
              </a:buClr>
              <a:buSzPts val="1250"/>
              <a:buChar char="●"/>
            </a:pPr>
            <a:r>
              <a:rPr lang="id" sz="1250">
                <a:solidFill>
                  <a:schemeClr val="dk1"/>
                </a:solidFill>
              </a:rPr>
              <a:t>month_Q2</a:t>
            </a:r>
            <a:endParaRPr sz="1250">
              <a:solidFill>
                <a:schemeClr val="dk1"/>
              </a:solidFill>
            </a:endParaRPr>
          </a:p>
          <a:p>
            <a:pPr indent="-307975" lvl="0" marL="457200" rtl="0" algn="l">
              <a:lnSpc>
                <a:spcPct val="115000"/>
              </a:lnSpc>
              <a:spcBef>
                <a:spcPts val="0"/>
              </a:spcBef>
              <a:spcAft>
                <a:spcPts val="0"/>
              </a:spcAft>
              <a:buClr>
                <a:schemeClr val="dk1"/>
              </a:buClr>
              <a:buSzPts val="1250"/>
              <a:buChar char="●"/>
            </a:pPr>
            <a:r>
              <a:rPr lang="id" sz="1250">
                <a:solidFill>
                  <a:schemeClr val="dk1"/>
                </a:solidFill>
              </a:rPr>
              <a:t>product_related_duration</a:t>
            </a:r>
            <a:endParaRPr sz="1250">
              <a:solidFill>
                <a:schemeClr val="dk1"/>
              </a:solidFill>
            </a:endParaRPr>
          </a:p>
          <a:p>
            <a:pPr indent="-307975" lvl="0" marL="457200" rtl="0" algn="l">
              <a:lnSpc>
                <a:spcPct val="115000"/>
              </a:lnSpc>
              <a:spcBef>
                <a:spcPts val="0"/>
              </a:spcBef>
              <a:spcAft>
                <a:spcPts val="0"/>
              </a:spcAft>
              <a:buClr>
                <a:schemeClr val="dk1"/>
              </a:buClr>
              <a:buSzPts val="1250"/>
              <a:buChar char="●"/>
            </a:pPr>
            <a:r>
              <a:rPr lang="id" sz="1250">
                <a:solidFill>
                  <a:schemeClr val="dk1"/>
                </a:solidFill>
              </a:rPr>
              <a:t>administrative_duration</a:t>
            </a:r>
            <a:endParaRPr sz="1250">
              <a:solidFill>
                <a:schemeClr val="dk1"/>
              </a:solidFill>
            </a:endParaRPr>
          </a:p>
          <a:p>
            <a:pPr indent="0" lvl="0" marL="0" rtl="0" algn="l">
              <a:lnSpc>
                <a:spcPct val="115000"/>
              </a:lnSpc>
              <a:spcBef>
                <a:spcPts val="600"/>
              </a:spcBef>
              <a:spcAft>
                <a:spcPts val="500"/>
              </a:spcAft>
              <a:buNone/>
            </a:pPr>
            <a:r>
              <a:rPr lang="id" sz="1250">
                <a:solidFill>
                  <a:schemeClr val="dk1"/>
                </a:solidFill>
              </a:rPr>
              <a:t>Berdasarkan feature importance, dapat dilihat bahwa page values memiliki pengaruh yang signifikan terhadap konversi. Sesi dengan page values yang tinggi cenderung menghasilkan revenue, sehingga untuk menghasilkan peningkatan pada purchase/conversion rate, kita juga perlu meningkatkan page values. Salah satu caranya adalah dengan meningkatkan jumlah trafik yang berkualitas. Dalam strategi marketing, pemilihan waktu yang tepat untuk memberikan promo atau voucher diskon juga penting. Cek event-event tertentu dari suatu bulan yang memungkinkan peningkatan jumlah user yang belanja.</a:t>
            </a:r>
            <a:endParaRPr sz="1250">
              <a:solidFill>
                <a:schemeClr val="dk1"/>
              </a:solidFill>
            </a:endParaRPr>
          </a:p>
        </p:txBody>
      </p:sp>
      <p:sp>
        <p:nvSpPr>
          <p:cNvPr id="130" name="Google Shape;130;p31"/>
          <p:cNvSpPr txBox="1"/>
          <p:nvPr/>
        </p:nvSpPr>
        <p:spPr>
          <a:xfrm>
            <a:off x="830250" y="236375"/>
            <a:ext cx="7483500" cy="9942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id" sz="2400">
                <a:solidFill>
                  <a:srgbClr val="0198A3"/>
                </a:solidFill>
                <a:latin typeface="Montserrat"/>
                <a:ea typeface="Montserrat"/>
                <a:cs typeface="Montserrat"/>
                <a:sym typeface="Montserrat"/>
              </a:rPr>
              <a:t>Summary</a:t>
            </a:r>
            <a:endParaRPr b="1" sz="2400">
              <a:solidFill>
                <a:srgbClr val="0198A3"/>
              </a:solidFill>
              <a:latin typeface="Montserrat"/>
              <a:ea typeface="Montserrat"/>
              <a:cs typeface="Montserrat"/>
              <a:sym typeface="Montserrat"/>
            </a:endParaRPr>
          </a:p>
          <a:p>
            <a:pPr indent="0" lvl="0" marL="0" marR="0" rtl="0" algn="l">
              <a:lnSpc>
                <a:spcPct val="103125"/>
              </a:lnSpc>
              <a:spcBef>
                <a:spcPts val="0"/>
              </a:spcBef>
              <a:spcAft>
                <a:spcPts val="0"/>
              </a:spcAft>
              <a:buNone/>
            </a:pPr>
            <a:r>
              <a:t/>
            </a:r>
            <a:endParaRPr b="1" sz="1100">
              <a:solidFill>
                <a:schemeClr val="dk1"/>
              </a:solidFill>
              <a:highlight>
                <a:srgbClr val="FFFFFF"/>
              </a:highlight>
            </a:endParaRPr>
          </a:p>
          <a:p>
            <a:pPr indent="0" lvl="0" marL="0" marR="0" rtl="0" algn="l">
              <a:lnSpc>
                <a:spcPct val="103125"/>
              </a:lnSpc>
              <a:spcBef>
                <a:spcPts val="0"/>
              </a:spcBef>
              <a:spcAft>
                <a:spcPts val="0"/>
              </a:spcAft>
              <a:buNone/>
            </a:pPr>
            <a:r>
              <a:t/>
            </a:r>
            <a:endParaRPr b="1" sz="2400">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2"/>
          <p:cNvSpPr txBox="1"/>
          <p:nvPr/>
        </p:nvSpPr>
        <p:spPr>
          <a:xfrm>
            <a:off x="727450" y="917500"/>
            <a:ext cx="8007600" cy="38115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600"/>
              </a:spcBef>
              <a:spcAft>
                <a:spcPts val="0"/>
              </a:spcAft>
              <a:buNone/>
            </a:pPr>
            <a:r>
              <a:rPr lang="id" sz="1250">
                <a:solidFill>
                  <a:schemeClr val="dk1"/>
                </a:solidFill>
              </a:rPr>
              <a:t>Sesi yang menghasilkan pendapatan cenderung memiliki exit rate yang lebih rendah dibandingkan yang tidak menghasilkan revenue. Sehingga untuk meningkatkan conversion rate/purchase rate, diperlukan aksi yang dapat membantu mengoptimalisasi exit rate. Lakukan pengecekan halaman mana dari ecommerce yang memiliki exit rates paling tinggi. Lalu lakukan optimalisasi. Bila dilihat dari seluruh transaksi yang menghasilkan revenue, sebagian besar adalah berasal dari visit ke product page. Durasi kunjungan ke product page cukup berpengaruh terhadap konversi. Namun, 90% total kunjungan product page dibandingkan dengan 15% sesi yang menghasilkan conversion, terbilang rendah. kita perlu melakukan pengecekan terhadap product related page dari segi interface, kemudahan akses, kejelasan informasi dan demonstrasi produk.</a:t>
            </a:r>
            <a:endParaRPr sz="1250">
              <a:solidFill>
                <a:schemeClr val="dk1"/>
              </a:solidFill>
            </a:endParaRPr>
          </a:p>
          <a:p>
            <a:pPr indent="0" lvl="0" marL="0" rtl="0" algn="l">
              <a:lnSpc>
                <a:spcPct val="115000"/>
              </a:lnSpc>
              <a:spcBef>
                <a:spcPts val="600"/>
              </a:spcBef>
              <a:spcAft>
                <a:spcPts val="0"/>
              </a:spcAft>
              <a:buNone/>
            </a:pPr>
            <a:r>
              <a:t/>
            </a:r>
            <a:endParaRPr sz="1250">
              <a:solidFill>
                <a:schemeClr val="dk1"/>
              </a:solidFill>
            </a:endParaRPr>
          </a:p>
          <a:p>
            <a:pPr indent="0" lvl="0" marL="0" rtl="0" algn="l">
              <a:lnSpc>
                <a:spcPct val="115000"/>
              </a:lnSpc>
              <a:spcBef>
                <a:spcPts val="600"/>
              </a:spcBef>
              <a:spcAft>
                <a:spcPts val="0"/>
              </a:spcAft>
              <a:buNone/>
            </a:pPr>
            <a:r>
              <a:rPr lang="id" sz="1250">
                <a:solidFill>
                  <a:schemeClr val="dk1"/>
                </a:solidFill>
              </a:rPr>
              <a:t>Dari sisi domain knowledge, durasi kunjungan ke administrative page seharusnya tidak berperan dalam peningkatan jumlah konversi. Namun dari feature importance, administrative duration termasuk salah satu feature yang memiliki pengaruh yang cukup tinggi ke model, dimana dari sesi yang menghasilkan transaksi, sebagian besar memiliki kunjungan ke administrative page. Perlu di cek apakah user yang melakukan konversi dan memiliki kunjungan ke administrative page merupakan proses UAT atau bukan. Asumsi: administrative page adalah admin user page (dashboard).</a:t>
            </a:r>
            <a:endParaRPr sz="1250">
              <a:solidFill>
                <a:schemeClr val="dk1"/>
              </a:solidFill>
            </a:endParaRPr>
          </a:p>
          <a:p>
            <a:pPr indent="0" lvl="0" marL="0" rtl="0" algn="l">
              <a:lnSpc>
                <a:spcPct val="115000"/>
              </a:lnSpc>
              <a:spcBef>
                <a:spcPts val="600"/>
              </a:spcBef>
              <a:spcAft>
                <a:spcPts val="500"/>
              </a:spcAft>
              <a:buNone/>
            </a:pPr>
            <a:r>
              <a:t/>
            </a:r>
            <a:endParaRPr sz="1250">
              <a:solidFill>
                <a:schemeClr val="dk1"/>
              </a:solidFill>
            </a:endParaRPr>
          </a:p>
        </p:txBody>
      </p:sp>
      <p:sp>
        <p:nvSpPr>
          <p:cNvPr id="136" name="Google Shape;136;p32"/>
          <p:cNvSpPr txBox="1"/>
          <p:nvPr/>
        </p:nvSpPr>
        <p:spPr>
          <a:xfrm>
            <a:off x="830250" y="236375"/>
            <a:ext cx="7483500" cy="9942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id" sz="2400">
                <a:solidFill>
                  <a:srgbClr val="0198A3"/>
                </a:solidFill>
                <a:latin typeface="Montserrat"/>
                <a:ea typeface="Montserrat"/>
                <a:cs typeface="Montserrat"/>
                <a:sym typeface="Montserrat"/>
              </a:rPr>
              <a:t>Summary</a:t>
            </a:r>
            <a:endParaRPr b="1" sz="2400">
              <a:solidFill>
                <a:srgbClr val="0198A3"/>
              </a:solidFill>
              <a:latin typeface="Montserrat"/>
              <a:ea typeface="Montserrat"/>
              <a:cs typeface="Montserrat"/>
              <a:sym typeface="Montserrat"/>
            </a:endParaRPr>
          </a:p>
          <a:p>
            <a:pPr indent="0" lvl="0" marL="0" marR="0" rtl="0" algn="l">
              <a:lnSpc>
                <a:spcPct val="103125"/>
              </a:lnSpc>
              <a:spcBef>
                <a:spcPts val="0"/>
              </a:spcBef>
              <a:spcAft>
                <a:spcPts val="0"/>
              </a:spcAft>
              <a:buNone/>
            </a:pPr>
            <a:r>
              <a:t/>
            </a:r>
            <a:endParaRPr b="1" sz="1100">
              <a:solidFill>
                <a:schemeClr val="dk1"/>
              </a:solidFill>
              <a:highlight>
                <a:srgbClr val="FFFFFF"/>
              </a:highlight>
            </a:endParaRPr>
          </a:p>
          <a:p>
            <a:pPr indent="0" lvl="0" marL="0" marR="0" rtl="0" algn="l">
              <a:lnSpc>
                <a:spcPct val="103125"/>
              </a:lnSpc>
              <a:spcBef>
                <a:spcPts val="0"/>
              </a:spcBef>
              <a:spcAft>
                <a:spcPts val="0"/>
              </a:spcAft>
              <a:buNone/>
            </a:pPr>
            <a:r>
              <a:t/>
            </a:r>
            <a:endParaRPr b="1" sz="2400">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